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4"/>
    <p:sldMasterId id="2147483649" r:id="rId5"/>
  </p:sldMasterIdLst>
  <p:notesMasterIdLst>
    <p:notesMasterId r:id="rId30"/>
  </p:notesMasterIdLst>
  <p:handoutMasterIdLst>
    <p:handoutMasterId r:id="rId31"/>
  </p:handoutMasterIdLst>
  <p:sldIdLst>
    <p:sldId id="256" r:id="rId6"/>
    <p:sldId id="257" r:id="rId7"/>
    <p:sldId id="276" r:id="rId8"/>
    <p:sldId id="275" r:id="rId9"/>
    <p:sldId id="261" r:id="rId10"/>
    <p:sldId id="277" r:id="rId11"/>
    <p:sldId id="278" r:id="rId12"/>
    <p:sldId id="280" r:id="rId13"/>
    <p:sldId id="279" r:id="rId14"/>
    <p:sldId id="281" r:id="rId15"/>
    <p:sldId id="282" r:id="rId16"/>
    <p:sldId id="283" r:id="rId17"/>
    <p:sldId id="284" r:id="rId18"/>
    <p:sldId id="285" r:id="rId19"/>
    <p:sldId id="286" r:id="rId20"/>
    <p:sldId id="289" r:id="rId21"/>
    <p:sldId id="287" r:id="rId22"/>
    <p:sldId id="288" r:id="rId23"/>
    <p:sldId id="294" r:id="rId24"/>
    <p:sldId id="293" r:id="rId25"/>
    <p:sldId id="290" r:id="rId26"/>
    <p:sldId id="295" r:id="rId27"/>
    <p:sldId id="274" r:id="rId28"/>
    <p:sldId id="260" r:id="rId29"/>
  </p:sldIdLst>
  <p:sldSz cx="9144000" cy="6858000" type="screen4x3"/>
  <p:notesSz cx="6858000" cy="9144000"/>
  <p:defaultTextStyle>
    <a:defPPr>
      <a:defRPr lang="es-ES_trad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74901"/>
  </p:normalViewPr>
  <p:slideViewPr>
    <p:cSldViewPr>
      <p:cViewPr varScale="1">
        <p:scale>
          <a:sx n="132" d="100"/>
          <a:sy n="132" d="100"/>
        </p:scale>
        <p:origin x="231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pPr>
              <a:defRPr/>
            </a:pPr>
            <a:endParaRPr lang="en-US" alt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pPr>
              <a:defRPr/>
            </a:pPr>
            <a:fld id="{10B276CA-7442-403C-B770-C3AA195962A7}" type="datetimeFigureOut">
              <a:rPr lang="en-US" altLang="es-ES"/>
              <a:pPr>
                <a:defRPr/>
              </a:pPr>
              <a:t>10/31/19</a:t>
            </a:fld>
            <a:endParaRPr lang="en-US" alt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pPr>
              <a:defRPr/>
            </a:pPr>
            <a:endParaRPr lang="en-US" alt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pPr>
              <a:defRPr/>
            </a:pPr>
            <a:fld id="{118C75C9-3EFB-4FB1-A9F9-F577E40DC587}" type="slidenum">
              <a:rPr lang="en-US" altLang="es-ES"/>
              <a:pPr>
                <a:defRPr/>
              </a:pPr>
              <a:t>‹#›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 cap="flat" cmpd="sng">
            <a:noFill/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 noProof="0">
                <a:sym typeface="Avenir Roman" charset="0"/>
              </a:rPr>
              <a:t>Click to edit Master text styles</a:t>
            </a:r>
          </a:p>
          <a:p>
            <a:pPr lvl="1"/>
            <a:r>
              <a:rPr lang="es-ES_tradnl" altLang="x-none" noProof="0">
                <a:sym typeface="Avenir Roman" charset="0"/>
              </a:rPr>
              <a:t>Second level</a:t>
            </a:r>
          </a:p>
          <a:p>
            <a:pPr lvl="2"/>
            <a:r>
              <a:rPr lang="es-ES_tradnl" altLang="x-none" noProof="0">
                <a:sym typeface="Avenir Roman" charset="0"/>
              </a:rPr>
              <a:t>Third level</a:t>
            </a:r>
          </a:p>
          <a:p>
            <a:pPr lvl="3"/>
            <a:r>
              <a:rPr lang="es-ES_tradnl" altLang="x-none" noProof="0">
                <a:sym typeface="Avenir Roman" charset="0"/>
              </a:rPr>
              <a:t>Fourth level</a:t>
            </a:r>
          </a:p>
          <a:p>
            <a:pPr lvl="4"/>
            <a:r>
              <a:rPr lang="es-ES_tradnl" altLang="x-none" noProof="0">
                <a:sym typeface="Avenir Roman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1pPr>
    <a:lvl2pPr indent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indent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indent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indent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423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4167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278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000" y="1600200"/>
            <a:ext cx="2286000" cy="4525963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0" y="1600200"/>
            <a:ext cx="6705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9731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7F16-450E-4468-B416-1FC84E36F989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008305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A9F82-934E-498D-A2FE-794C7FC79608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0115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643D9-A837-46E2-A383-B616A3A07F05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3459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4BB7F-3F2B-45CB-BC6B-D3F0BF3CDBF8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379761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8641B-6530-41EC-A785-620C59DC3C3E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16562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56B0B-86A7-47C0-98D5-59BC80E838FB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432754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17D19-896A-4111-95F7-A5F1B36AF39C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10756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21D8A-58FA-4329-B7A2-3EDEA22F5630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9787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0695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>
              <a:sym typeface="Arial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E5AA1-838F-462C-815B-7DFA52F5629D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89036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8BC30-42ED-4DE9-9C42-C8B03F60009F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544384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0C92-5EFE-4C30-AB6C-5830D0CD398B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8562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163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3583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3684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60919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2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041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>
              <a:sym typeface="Arial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0887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0" y="2957513"/>
            <a:ext cx="91440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>
                <a:sym typeface="Arial Narrow" panose="020B0606020202030204" pitchFamily="34" charset="0"/>
              </a:rPr>
              <a:t>Click to edit Master title style</a:t>
            </a:r>
          </a:p>
        </p:txBody>
      </p:sp>
      <p:pic>
        <p:nvPicPr>
          <p:cNvPr id="1027" name="Picture 2" descr="logoblanc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8" y="3106738"/>
            <a:ext cx="122237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+mj-ea"/>
          <a:cs typeface="+mj-cs"/>
          <a:sym typeface="Arial Narrow" panose="020B060602020203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6pPr>
      <a:lvl7pPr marL="29718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7pPr>
      <a:lvl8pPr marL="34290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8pPr>
      <a:lvl9pPr marL="38862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/>
          <p:cNvGrpSpPr>
            <a:grpSpLocks/>
          </p:cNvGrpSpPr>
          <p:nvPr/>
        </p:nvGrpSpPr>
        <p:grpSpPr bwMode="auto">
          <a:xfrm>
            <a:off x="0" y="6402388"/>
            <a:ext cx="9150350" cy="463550"/>
            <a:chOff x="0" y="0"/>
            <a:chExt cx="9151698" cy="464252"/>
          </a:xfrm>
        </p:grpSpPr>
        <p:sp>
          <p:nvSpPr>
            <p:cNvPr id="2" name="Rectangle 2"/>
            <p:cNvSpPr>
              <a:spLocks/>
            </p:cNvSpPr>
            <p:nvPr/>
          </p:nvSpPr>
          <p:spPr bwMode="auto">
            <a:xfrm>
              <a:off x="0" y="0"/>
              <a:ext cx="9151698" cy="464252"/>
            </a:xfrm>
            <a:prstGeom prst="rect">
              <a:avLst/>
            </a:prstGeom>
            <a:solidFill>
              <a:srgbClr val="0098CD"/>
            </a:solidFill>
            <a:ln w="127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>
              <a:lvl1pPr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37931725" indent="-37474525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>
                <a:defRPr/>
              </a:pPr>
              <a:endParaRPr lang="es-ES" altLang="es-ES">
                <a:solidFill>
                  <a:srgbClr val="FFFFFF"/>
                </a:solidFill>
              </a:endParaRPr>
            </a:p>
          </p:txBody>
        </p:sp>
        <p:sp>
          <p:nvSpPr>
            <p:cNvPr id="3" name="Line 3"/>
            <p:cNvSpPr>
              <a:spLocks noChangeShapeType="1"/>
            </p:cNvSpPr>
            <p:nvPr/>
          </p:nvSpPr>
          <p:spPr bwMode="auto">
            <a:xfrm flipV="1">
              <a:off x="8453095" y="174889"/>
              <a:ext cx="1588" cy="13673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54" name="Rectangle 6"/>
          <p:cNvSpPr>
            <a:spLocks noGrp="1"/>
          </p:cNvSpPr>
          <p:nvPr>
            <p:ph type="sldNum" sz="quarter" idx="2"/>
          </p:nvPr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470F650-2CD4-43E4-AF2C-CD6FF1FA7EDC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  <p:pic>
        <p:nvPicPr>
          <p:cNvPr id="2052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02388"/>
            <a:ext cx="16732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+mj-ea"/>
          <a:cs typeface="+mj-cs"/>
          <a:sym typeface="Arial Narrow" panose="020B060602020203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6pPr>
      <a:lvl7pPr marL="29718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7pPr>
      <a:lvl8pPr marL="34290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8pPr>
      <a:lvl9pPr marL="38862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37/h0040291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/>
          </p:cNvSpPr>
          <p:nvPr/>
        </p:nvSpPr>
        <p:spPr bwMode="auto">
          <a:xfrm>
            <a:off x="0" y="5611813"/>
            <a:ext cx="9144000" cy="133350"/>
          </a:xfrm>
          <a:prstGeom prst="rect">
            <a:avLst/>
          </a:prstGeom>
          <a:solidFill>
            <a:srgbClr val="0098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es-ES" altLang="es-ES">
              <a:solidFill>
                <a:srgbClr val="0098CD"/>
              </a:solidFill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533360" y="590550"/>
            <a:ext cx="8988425" cy="495300"/>
          </a:xfrm>
        </p:spPr>
        <p:txBody>
          <a:bodyPr anchor="t"/>
          <a:lstStyle/>
          <a:p>
            <a:pPr eaLnBrk="1">
              <a:lnSpc>
                <a:spcPct val="70000"/>
              </a:lnSpc>
            </a:pPr>
            <a:r>
              <a:rPr lang="en-GB" altLang="es-ES" sz="2400" dirty="0">
                <a:solidFill>
                  <a:srgbClr val="0098CD"/>
                </a:solidFill>
                <a:latin typeface="Arial" panose="020B0604020202020204" pitchFamily="34" charset="0"/>
              </a:rPr>
              <a:t>Breakfastclub</a:t>
            </a:r>
            <a:br>
              <a:rPr lang="en-GB" altLang="es-ES" sz="2400" dirty="0">
                <a:solidFill>
                  <a:srgbClr val="0098CD"/>
                </a:solidFill>
                <a:latin typeface="Arial" panose="020B0604020202020204" pitchFamily="34" charset="0"/>
              </a:rPr>
            </a:br>
            <a:br>
              <a:rPr lang="en-GB" altLang="es-ES" sz="2400" dirty="0">
                <a:solidFill>
                  <a:srgbClr val="0098CD"/>
                </a:solidFill>
                <a:latin typeface="Arial" panose="020B0604020202020204" pitchFamily="34" charset="0"/>
              </a:rPr>
            </a:br>
            <a:r>
              <a:rPr lang="en-GB" altLang="es-ES" sz="1800" dirty="0">
                <a:solidFill>
                  <a:srgbClr val="0098CD"/>
                </a:solidFill>
                <a:latin typeface="Arial" panose="020B0604020202020204" pitchFamily="34" charset="0"/>
              </a:rPr>
              <a:t>How Personality Traits effect attention and happiness in a simulated classroom</a:t>
            </a:r>
            <a:br>
              <a:rPr lang="en-GB" altLang="es-ES" sz="2400" dirty="0">
                <a:solidFill>
                  <a:srgbClr val="0098CD"/>
                </a:solidFill>
                <a:latin typeface="Arial" panose="020B0604020202020204" pitchFamily="34" charset="0"/>
              </a:rPr>
            </a:br>
            <a:endParaRPr lang="en-GB" altLang="es-ES" sz="1800" dirty="0">
              <a:solidFill>
                <a:srgbClr val="0098CD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Rectangle 7"/>
          <p:cNvSpPr>
            <a:spLocks/>
          </p:cNvSpPr>
          <p:nvPr/>
        </p:nvSpPr>
        <p:spPr bwMode="auto">
          <a:xfrm>
            <a:off x="0" y="4610100"/>
            <a:ext cx="89646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>
              <a:lnSpc>
                <a:spcPct val="70000"/>
              </a:lnSpc>
            </a:pPr>
            <a:r>
              <a:rPr lang="es-ES" altLang="es-ES" sz="3000" dirty="0">
                <a:solidFill>
                  <a:srgbClr val="000000"/>
                </a:solidFill>
                <a:sym typeface="Arial Narrow" panose="020B0606020202030204" pitchFamily="34" charset="0"/>
              </a:rPr>
              <a:t>Master en Inteligencia Artificial</a:t>
            </a:r>
            <a:endParaRPr lang="es-ES_tradnl" altLang="es-ES" sz="3000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5125" name="Rectangle 8"/>
          <p:cNvSpPr>
            <a:spLocks/>
          </p:cNvSpPr>
          <p:nvPr/>
        </p:nvSpPr>
        <p:spPr bwMode="auto">
          <a:xfrm>
            <a:off x="533360" y="1592263"/>
            <a:ext cx="5289550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lnSpc>
                <a:spcPct val="70000"/>
              </a:lnSpc>
            </a:pPr>
            <a:r>
              <a:rPr lang="es-ES_tradnl" altLang="es-ES" dirty="0" err="1">
                <a:solidFill>
                  <a:srgbClr val="0098CD"/>
                </a:solidFill>
                <a:sym typeface="Arial Narrow" panose="020B0606020202030204" pitchFamily="34" charset="0"/>
              </a:rPr>
              <a:t>by</a:t>
            </a:r>
            <a:r>
              <a:rPr lang="es-ES_tradnl" altLang="es-ES" dirty="0">
                <a:solidFill>
                  <a:srgbClr val="0098CD"/>
                </a:solidFill>
                <a:sym typeface="Arial Narrow" panose="020B0606020202030204" pitchFamily="34" charset="0"/>
              </a:rPr>
              <a:t> Manuel </a:t>
            </a:r>
            <a:r>
              <a:rPr lang="es-ES_tradnl" altLang="es-ES" dirty="0" err="1">
                <a:solidFill>
                  <a:srgbClr val="0098CD"/>
                </a:solidFill>
                <a:sym typeface="Arial Narrow" panose="020B0606020202030204" pitchFamily="34" charset="0"/>
              </a:rPr>
              <a:t>Pasieka</a:t>
            </a:r>
            <a:endParaRPr lang="es-ES_tradnl" altLang="es-ES" dirty="0">
              <a:solidFill>
                <a:srgbClr val="0098CD"/>
              </a:solidFill>
              <a:sym typeface="Arial Narrow" panose="020B0606020202030204" pitchFamily="34" charset="0"/>
            </a:endParaRPr>
          </a:p>
        </p:txBody>
      </p:sp>
      <p:pic>
        <p:nvPicPr>
          <p:cNvPr id="51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949950"/>
            <a:ext cx="2497138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2"/>
          <p:cNvSpPr>
            <a:spLocks noChangeArrowheads="1"/>
          </p:cNvSpPr>
          <p:nvPr/>
        </p:nvSpPr>
        <p:spPr bwMode="auto">
          <a:xfrm>
            <a:off x="5364163" y="6154738"/>
            <a:ext cx="31686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/>
            <a:r>
              <a:rPr lang="en-US" altLang="es-ES" sz="1300">
                <a:solidFill>
                  <a:srgbClr val="0098CD"/>
                </a:solidFill>
                <a:latin typeface="Unit"/>
              </a:rPr>
              <a:t>Universidad Internacional de La Rioja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08AFD-2325-ED44-A81D-2828EF2F1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10</a:t>
            </a:fld>
            <a:endParaRPr lang="es-ES_tradnl" altLang="es-ES"/>
          </a:p>
        </p:txBody>
      </p:sp>
      <p:sp>
        <p:nvSpPr>
          <p:cNvPr id="5" name="Marcador de contenido 10">
            <a:extLst>
              <a:ext uri="{FF2B5EF4-FFF2-40B4-BE49-F238E27FC236}">
                <a16:creationId xmlns:a16="http://schemas.microsoft.com/office/drawing/2014/main" id="{7E5BF2CD-852F-C041-B701-F4FEBD531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6" y="1068832"/>
            <a:ext cx="7898656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OCEAN or Big Five is a widely used empirical model, applied in theoretical and practical settings[1].</a:t>
            </a:r>
          </a:p>
          <a:p>
            <a:pPr marL="0" indent="0">
              <a:buNone/>
            </a:pPr>
            <a:endParaRPr lang="es-US" sz="1600" dirty="0"/>
          </a:p>
        </p:txBody>
      </p:sp>
      <p:sp>
        <p:nvSpPr>
          <p:cNvPr id="6" name="CuadroTexto 12">
            <a:extLst>
              <a:ext uri="{FF2B5EF4-FFF2-40B4-BE49-F238E27FC236}">
                <a16:creationId xmlns:a16="http://schemas.microsoft.com/office/drawing/2014/main" id="{60EDE98C-5C0F-F84C-989E-D907909182D9}"/>
              </a:ext>
            </a:extLst>
          </p:cNvPr>
          <p:cNvSpPr txBox="1"/>
          <p:nvPr/>
        </p:nvSpPr>
        <p:spPr>
          <a:xfrm>
            <a:off x="5271" y="5633356"/>
            <a:ext cx="89592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sz="1200" dirty="0"/>
              <a:t>[1] Norman, W. T. (1963). Toward an adequate taxonomy of personality attributes. </a:t>
            </a:r>
            <a:r>
              <a:rPr lang="es-US" sz="1200" i="1" dirty="0"/>
              <a:t>Journal of Abnormal and Social Psychology</a:t>
            </a:r>
            <a:r>
              <a:rPr lang="es-US" sz="1200" dirty="0"/>
              <a:t>, </a:t>
            </a:r>
            <a:r>
              <a:rPr lang="es-US" sz="1200" i="1" dirty="0"/>
              <a:t>66</a:t>
            </a:r>
            <a:r>
              <a:rPr lang="es-US" sz="1200" dirty="0"/>
              <a:t>(6), 574–583. </a:t>
            </a:r>
            <a:r>
              <a:rPr lang="es-US" sz="1200" dirty="0">
                <a:hlinkClick r:id="rId2"/>
              </a:rPr>
              <a:t>https://doi.org/10.1037/h0040291</a:t>
            </a:r>
            <a:endParaRPr lang="es-US" sz="1200" dirty="0"/>
          </a:p>
          <a:p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F3CF4EC-1024-0B44-93B6-D2BBA517DC29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Big Five Personality Model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pic>
        <p:nvPicPr>
          <p:cNvPr id="8" name="Imagen 13">
            <a:extLst>
              <a:ext uri="{FF2B5EF4-FFF2-40B4-BE49-F238E27FC236}">
                <a16:creationId xmlns:a16="http://schemas.microsoft.com/office/drawing/2014/main" id="{D9685F91-FCFE-5B40-A6EC-6253F657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882" y="1988840"/>
            <a:ext cx="7581996" cy="322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5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969EA-8A9E-B34C-A372-EA44EF6074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11</a:t>
            </a:fld>
            <a:endParaRPr lang="es-ES_tradnl" altLang="es-E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85EB56-0EB2-654F-9266-AABD198FF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2559"/>
            <a:ext cx="9144000" cy="2912882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28965BB8-EB21-104C-8A2C-54AADB96DBE3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Agents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604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6096F-5ADA-A547-ADC2-251806032B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12</a:t>
            </a:fld>
            <a:endParaRPr lang="es-ES_tradnl" alt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AD2FDD-BB51-9647-B5B2-EF76DA2F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768"/>
            <a:ext cx="9144000" cy="483530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04A9BFDC-C090-2E47-B190-597A51C581D8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Agent Logic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8174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31D3-5055-1C46-B4EC-CB8BA59B7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13</a:t>
            </a:fld>
            <a:endParaRPr lang="es-ES_tradnl" alt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3D9B95-90FD-2E46-96CD-B196BFE3D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9747"/>
            <a:ext cx="9144000" cy="3578506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775AECAE-D51E-7643-8243-E66D8F5594DC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Agent and Group Dynamics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600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A69F54D-B563-BD43-B836-01AAA09AE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638" y="1340768"/>
            <a:ext cx="8229600" cy="372721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ED052-3CBA-604A-9F7F-DAE0CE11B0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14</a:t>
            </a:fld>
            <a:endParaRPr lang="es-ES_tradnl" altLang="es-E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2F98074-6DCC-6045-B985-3E9545F64C4A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Execution and Data Analysis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161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E9209-588E-C54A-87A7-E9B52209AF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15</a:t>
            </a:fld>
            <a:endParaRPr lang="es-ES_tradnl" alt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2944F7-A323-024E-BA69-BA04DC25F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7308"/>
            <a:ext cx="9144000" cy="344338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19A1B65-548A-4E4B-99B3-1E614F6E58F0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Execution and Data Analysis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9184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0038-3574-C947-86D7-DD2D48652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16</a:t>
            </a:fld>
            <a:endParaRPr lang="es-ES_tradnl" alt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34485F-E97B-C947-A952-A34381F05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2656"/>
            <a:ext cx="9144000" cy="582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704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0038-3574-C947-86D7-DD2D48652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17</a:t>
            </a:fld>
            <a:endParaRPr lang="es-ES_tradnl" alt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C6C67-9AAE-864C-8D71-C08078EEF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2918"/>
            <a:ext cx="9144000" cy="4012163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F3BFC86-816D-3B4F-B377-81EB5A6ADCF6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Execution and Data Analysis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355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0038-3574-C947-86D7-DD2D48652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18</a:t>
            </a:fld>
            <a:endParaRPr lang="es-ES_tradnl" alt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6185C3-B210-D74D-95FD-74592757B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9942"/>
            <a:ext cx="9144000" cy="3358116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28B9151E-2A5A-2B4B-A125-B4C692D656CC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Execution and Data Analysis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744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31D3-5055-1C46-B4EC-CB8BA59B7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19</a:t>
            </a:fld>
            <a:endParaRPr lang="es-ES_tradnl" alt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5926B9-99B7-CF4E-9609-AD9E3C7D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655"/>
            <a:ext cx="9144000" cy="41106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7F15A6-08B8-B746-A4C9-878601A3052A}"/>
              </a:ext>
            </a:extLst>
          </p:cNvPr>
          <p:cNvSpPr/>
          <p:nvPr/>
        </p:nvSpPr>
        <p:spPr bwMode="auto">
          <a:xfrm>
            <a:off x="8333681" y="5085195"/>
            <a:ext cx="576064" cy="36004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535353"/>
              </a:solidFill>
              <a:effectLst/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E2B70B8-8C21-5F41-8DEA-44D3854BAAEB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Experiment and Study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851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/>
          </p:cNvSpPr>
          <p:nvPr/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C2DBD88D-727F-41AF-95EC-9CB459909906}" type="slidenum">
              <a:rPr lang="es-ES_tradnl" altLang="es-ES" sz="1200">
                <a:solidFill>
                  <a:srgbClr val="FFFFFF"/>
                </a:solidFill>
              </a:rPr>
              <a:pPr algn="r" eaLnBrk="1"/>
              <a:t>2</a:t>
            </a:fld>
            <a:endParaRPr lang="es-ES_tradnl" altLang="es-ES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>
            <a:off x="419100" y="255588"/>
            <a:ext cx="5614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Content</a:t>
            </a:r>
            <a:endParaRPr lang="es-ES_tradnl" altLang="es-ES" dirty="0">
              <a:solidFill>
                <a:srgbClr val="000000"/>
              </a:solidFill>
              <a:latin typeface="Arial " charset="0"/>
              <a:sym typeface="Arial Narrow" panose="020B0606020202030204" pitchFamily="34" charset="0"/>
            </a:endParaRPr>
          </a:p>
        </p:txBody>
      </p:sp>
      <p:sp>
        <p:nvSpPr>
          <p:cNvPr id="6148" name="Rectangle 3"/>
          <p:cNvSpPr>
            <a:spLocks/>
          </p:cNvSpPr>
          <p:nvPr/>
        </p:nvSpPr>
        <p:spPr bwMode="auto">
          <a:xfrm>
            <a:off x="487363" y="1795507"/>
            <a:ext cx="7997825" cy="390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373063" indent="-373063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Introduction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Objectives 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State of the Art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Proposed solution and Implementation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Results and Conclusion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n-US" altLang="es-ES" sz="24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Questions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endParaRPr lang="en-US" altLang="es-ES" sz="2400" dirty="0">
              <a:solidFill>
                <a:srgbClr val="0098CD"/>
              </a:solidFill>
              <a:latin typeface="Arial " charset="0"/>
              <a:sym typeface="Arial Narrow" panose="020B0606020202030204" pitchFamily="34" charset="0"/>
            </a:endParaRPr>
          </a:p>
        </p:txBody>
      </p:sp>
      <p:sp>
        <p:nvSpPr>
          <p:cNvPr id="6149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24A1E10-D1F8-4707-995E-6E0CE9EF7425}" type="slidenum">
              <a:rPr lang="es-ES_tradnl" altLang="es-ES" smtClean="0">
                <a:solidFill>
                  <a:srgbClr val="FFFFFF"/>
                </a:solidFill>
              </a:rPr>
              <a:pPr/>
              <a:t>2</a:t>
            </a:fld>
            <a:endParaRPr lang="es-ES_tradnl" altLang="es-E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0B31D3-5055-1C46-B4EC-CB8BA59B7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20</a:t>
            </a:fld>
            <a:endParaRPr lang="es-ES_tradnl" altLang="es-E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75AECAE-D51E-7643-8243-E66D8F5594DC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Results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A59B10-8EBA-9243-A82E-64D85A2D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96" y="820597"/>
            <a:ext cx="7272808" cy="549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05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0038-3574-C947-86D7-DD2D48652E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21</a:t>
            </a:fld>
            <a:endParaRPr lang="es-ES_tradnl" alt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D92C6-6320-6A47-99AA-0DA752C08083}"/>
              </a:ext>
            </a:extLst>
          </p:cNvPr>
          <p:cNvSpPr txBox="1"/>
          <p:nvPr/>
        </p:nvSpPr>
        <p:spPr>
          <a:xfrm>
            <a:off x="179512" y="2204864"/>
            <a:ext cx="885698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Open Source Simulation</a:t>
            </a:r>
            <a:br>
              <a:rPr lang="en-US" sz="2800" dirty="0"/>
            </a:b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/mapa17/</a:t>
            </a:r>
            <a:r>
              <a:rPr lang="en-US" dirty="0" err="1"/>
              <a:t>breakfastclub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Consistent group difference between personality profiles</a:t>
            </a:r>
          </a:p>
          <a:p>
            <a:endParaRPr lang="en-US" sz="2800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4CFA4DE-CD1E-4041-B3D2-A02D9A0EF67F}"/>
              </a:ext>
            </a:extLst>
          </p:cNvPr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Conclusion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681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D7428-2334-9B48-995A-8E48E8E6CD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22</a:t>
            </a:fld>
            <a:endParaRPr lang="es-ES_tradnl" altLang="es-E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963EE0-6B51-2245-A239-0131BC1F7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0521"/>
            <a:ext cx="9144000" cy="53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23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Quistiones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23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892704-5DDA-3648-BB9A-4DAF60C9F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1772816"/>
            <a:ext cx="4167143" cy="23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65939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/>
          </p:cNvSpPr>
          <p:nvPr/>
        </p:nvSpPr>
        <p:spPr bwMode="auto">
          <a:xfrm>
            <a:off x="3922713" y="5881688"/>
            <a:ext cx="17049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200">
                <a:solidFill>
                  <a:srgbClr val="989898"/>
                </a:solidFill>
                <a:sym typeface="Arial Narrow" panose="020B0606020202030204" pitchFamily="34" charset="0"/>
              </a:rPr>
              <a:t>www.unir.net</a:t>
            </a:r>
            <a:endParaRPr lang="es-ES_tradnl" altLang="es-ES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pic>
        <p:nvPicPr>
          <p:cNvPr id="81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484313"/>
            <a:ext cx="4454525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n-US" altLang="es-ES" sz="1200" smtClean="0">
                <a:solidFill>
                  <a:srgbClr val="FFFFFF"/>
                </a:solidFill>
              </a:rPr>
              <a:pPr algn="r" eaLnBrk="1"/>
              <a:t>3</a:t>
            </a:fld>
            <a:endParaRPr lang="en-US" altLang="es-ES" dirty="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Introduction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n-US" altLang="es-ES" smtClean="0">
                <a:solidFill>
                  <a:srgbClr val="FFFFFF"/>
                </a:solidFill>
              </a:rPr>
              <a:pPr/>
              <a:t>3</a:t>
            </a:fld>
            <a:endParaRPr lang="en-US" altLang="es-ES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F4DDA-A4E0-1D4D-8634-2985E34117BE}"/>
              </a:ext>
            </a:extLst>
          </p:cNvPr>
          <p:cNvSpPr/>
          <p:nvPr/>
        </p:nvSpPr>
        <p:spPr>
          <a:xfrm>
            <a:off x="451310" y="1556792"/>
            <a:ext cx="803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different personalities effect</a:t>
            </a:r>
            <a:br>
              <a:rPr lang="en-US" sz="3600" dirty="0"/>
            </a:br>
            <a:r>
              <a:rPr lang="en-US" sz="3600" dirty="0"/>
              <a:t>classroom attention and happiness?</a:t>
            </a:r>
          </a:p>
        </p:txBody>
      </p:sp>
    </p:spTree>
    <p:extLst>
      <p:ext uri="{BB962C8B-B14F-4D97-AF65-F5344CB8AC3E}">
        <p14:creationId xmlns:p14="http://schemas.microsoft.com/office/powerpoint/2010/main" val="40219179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n-US" altLang="es-ES" sz="1200" smtClean="0">
                <a:solidFill>
                  <a:srgbClr val="FFFFFF"/>
                </a:solidFill>
              </a:rPr>
              <a:pPr algn="r" eaLnBrk="1"/>
              <a:t>4</a:t>
            </a:fld>
            <a:endParaRPr lang="en-US" altLang="es-ES" dirty="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Introduction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n-US" altLang="es-ES" smtClean="0">
                <a:solidFill>
                  <a:srgbClr val="FFFFFF"/>
                </a:solidFill>
              </a:rPr>
              <a:pPr/>
              <a:t>4</a:t>
            </a:fld>
            <a:endParaRPr lang="en-US" altLang="es-ES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CAF4DDA-A4E0-1D4D-8634-2985E34117BE}"/>
              </a:ext>
            </a:extLst>
          </p:cNvPr>
          <p:cNvSpPr/>
          <p:nvPr/>
        </p:nvSpPr>
        <p:spPr>
          <a:xfrm>
            <a:off x="451310" y="1556792"/>
            <a:ext cx="8039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How different personalities effect</a:t>
            </a:r>
            <a:br>
              <a:rPr lang="en-US" sz="3600" dirty="0"/>
            </a:br>
            <a:r>
              <a:rPr lang="en-US" sz="3600" dirty="0"/>
              <a:t>classroom attention and happiness?</a:t>
            </a:r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E894EA8C-BB27-CC42-8917-5211D2602CB9}"/>
              </a:ext>
            </a:extLst>
          </p:cNvPr>
          <p:cNvSpPr/>
          <p:nvPr/>
        </p:nvSpPr>
        <p:spPr bwMode="auto">
          <a:xfrm>
            <a:off x="4139952" y="3140968"/>
            <a:ext cx="648072" cy="648072"/>
          </a:xfrm>
          <a:prstGeom prst="downArrow">
            <a:avLst/>
          </a:prstGeom>
          <a:solidFill>
            <a:srgbClr val="FFFFFF"/>
          </a:solidFill>
          <a:ln w="25400" cap="flat" cmpd="sng" algn="ctr">
            <a:solidFill>
              <a:srgbClr val="0F7EC5"/>
            </a:solidFill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45720" tIns="45720" rIns="4572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4572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535353"/>
              </a:solidFill>
              <a:effectLst/>
              <a:latin typeface="Arial" charset="0"/>
              <a:ea typeface="Arial" charset="0"/>
              <a:cs typeface="Arial" charset="0"/>
              <a:sym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12F101-626B-4C4A-B7D0-AA536DE421AC}"/>
              </a:ext>
            </a:extLst>
          </p:cNvPr>
          <p:cNvSpPr/>
          <p:nvPr/>
        </p:nvSpPr>
        <p:spPr>
          <a:xfrm>
            <a:off x="600911" y="4176870"/>
            <a:ext cx="80391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Build a Simulation of a virtual classroom and study different personality profiles.</a:t>
            </a:r>
          </a:p>
        </p:txBody>
      </p:sp>
    </p:spTree>
    <p:extLst>
      <p:ext uri="{BB962C8B-B14F-4D97-AF65-F5344CB8AC3E}">
        <p14:creationId xmlns:p14="http://schemas.microsoft.com/office/powerpoint/2010/main" val="182199086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</a:rPr>
              <a:pPr algn="r" eaLnBrk="1"/>
              <a:t>5</a:t>
            </a:fld>
            <a:endParaRPr lang="es-ES_tradnl" altLang="es-ES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Objetivos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</a:rPr>
              <a:pPr/>
              <a:t>5</a:t>
            </a:fld>
            <a:endParaRPr lang="es-ES_tradnl" altLang="es-ES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6088" y="980728"/>
            <a:ext cx="2504948" cy="6667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b="1" dirty="0">
                <a:solidFill>
                  <a:schemeClr val="tx1"/>
                </a:solidFill>
              </a:rPr>
              <a:t>General Objetives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46088" y="3923075"/>
            <a:ext cx="2504947" cy="784426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dirty="0">
                <a:solidFill>
                  <a:schemeClr val="tx1"/>
                </a:solidFill>
              </a:rPr>
              <a:t>Particular Objetives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8254" y="4837126"/>
            <a:ext cx="875823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Develop a deterministic closed loop simulation using Unity3d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The simulation software and the specific simulation should be configurable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7AFC2-7EC9-E540-818F-8AD60F94632A}"/>
              </a:ext>
            </a:extLst>
          </p:cNvPr>
          <p:cNvSpPr txBox="1"/>
          <p:nvPr/>
        </p:nvSpPr>
        <p:spPr>
          <a:xfrm>
            <a:off x="543631" y="1647458"/>
            <a:ext cx="875823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Develop a multi agent based simulation of a virtual classroom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Base Agent behavior on personality trait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Study different personality profiles </a:t>
            </a:r>
          </a:p>
        </p:txBody>
      </p:sp>
    </p:spTree>
    <p:extLst>
      <p:ext uri="{BB962C8B-B14F-4D97-AF65-F5344CB8AC3E}">
        <p14:creationId xmlns:p14="http://schemas.microsoft.com/office/powerpoint/2010/main" val="78398642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7657-98FD-A844-B55C-3E023239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7C102E-C523-8F41-A9E6-CA6381F8BC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6</a:t>
            </a:fld>
            <a:endParaRPr lang="es-ES_tradnl" altLang="es-E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CA5922C-E400-6D4E-A55C-0488E009865D}"/>
              </a:ext>
            </a:extLst>
          </p:cNvPr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State of the Art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09C96-8B41-7545-88DC-A25E2987E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4253475"/>
            <a:ext cx="2839104" cy="1573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2AA93A-3CD3-4F4D-91BC-2F69F0D0B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4253475"/>
            <a:ext cx="2592288" cy="15735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8BE9F7-C7C1-2F4F-B157-B50F9CFBCA4A}"/>
              </a:ext>
            </a:extLst>
          </p:cNvPr>
          <p:cNvSpPr txBox="1"/>
          <p:nvPr/>
        </p:nvSpPr>
        <p:spPr>
          <a:xfrm>
            <a:off x="2344025" y="5827055"/>
            <a:ext cx="1287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Teach Live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26BA7B-44E0-504B-8924-33D98DD73B12}"/>
              </a:ext>
            </a:extLst>
          </p:cNvPr>
          <p:cNvSpPr txBox="1"/>
          <p:nvPr/>
        </p:nvSpPr>
        <p:spPr>
          <a:xfrm>
            <a:off x="5707826" y="582705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SimSchool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AE7403-D0C7-434D-999E-51B7B96042B5}"/>
              </a:ext>
            </a:extLst>
          </p:cNvPr>
          <p:cNvSpPr txBox="1"/>
          <p:nvPr/>
        </p:nvSpPr>
        <p:spPr>
          <a:xfrm>
            <a:off x="539552" y="1400146"/>
            <a:ext cx="595066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Commercial software exists that fails to be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Open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Agent based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Reproducible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 Analysis</a:t>
            </a:r>
          </a:p>
        </p:txBody>
      </p:sp>
    </p:spTree>
    <p:extLst>
      <p:ext uri="{BB962C8B-B14F-4D97-AF65-F5344CB8AC3E}">
        <p14:creationId xmlns:p14="http://schemas.microsoft.com/office/powerpoint/2010/main" val="3149797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6D5AB5-5BAA-C24C-834B-5272A86532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7</a:t>
            </a:fld>
            <a:endParaRPr lang="es-ES_tradnl" altLang="es-E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E7692AA2-E88F-1A48-8207-81A930634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821" y="980728"/>
            <a:ext cx="5476358" cy="3422724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E6BC483-B674-8D48-8CE3-A55F93D38F75}"/>
              </a:ext>
            </a:extLst>
          </p:cNvPr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Breakfastclub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F178E1-4D63-7C46-B38A-9A0320BB6AE4}"/>
              </a:ext>
            </a:extLst>
          </p:cNvPr>
          <p:cNvSpPr txBox="1"/>
          <p:nvPr/>
        </p:nvSpPr>
        <p:spPr>
          <a:xfrm>
            <a:off x="971600" y="4724832"/>
            <a:ext cx="7992888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Unity3d based deterministic closed loop simulation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Base Agent behavior is based on the big five personality model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dirty="0"/>
              <a:t>Simulation and Analysis are automatized</a:t>
            </a:r>
          </a:p>
        </p:txBody>
      </p:sp>
    </p:spTree>
    <p:extLst>
      <p:ext uri="{BB962C8B-B14F-4D97-AF65-F5344CB8AC3E}">
        <p14:creationId xmlns:p14="http://schemas.microsoft.com/office/powerpoint/2010/main" val="156447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198FA-2FB3-FA49-96DB-21B0F66BB54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8</a:t>
            </a:fld>
            <a:endParaRPr lang="es-ES_tradnl" alt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CDBE1D-637A-5540-BBF7-F8B2C9F3F5EA}"/>
              </a:ext>
            </a:extLst>
          </p:cNvPr>
          <p:cNvSpPr txBox="1"/>
          <p:nvPr/>
        </p:nvSpPr>
        <p:spPr>
          <a:xfrm>
            <a:off x="539552" y="2204864"/>
            <a:ext cx="60216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Agent based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 Five Personality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Simulation: Agent, Logic, Analysis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B5C8840-A414-E242-93BB-886C667941CC}"/>
              </a:ext>
            </a:extLst>
          </p:cNvPr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Breakfastclub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9986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D7E8D-9FAC-FC49-B264-7903EB1461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3A9F82-934E-498D-A2FE-794C7FC79608}" type="slidenum">
              <a:rPr lang="es-ES_tradnl" altLang="es-ES" smtClean="0"/>
              <a:pPr>
                <a:defRPr/>
              </a:pPr>
              <a:t>9</a:t>
            </a:fld>
            <a:endParaRPr lang="es-ES_tradnl" altLang="es-ES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4771BDDE-08B8-E144-A7EE-D8390B2E3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Agent based models</a:t>
            </a:r>
          </a:p>
        </p:txBody>
      </p:sp>
      <p:sp>
        <p:nvSpPr>
          <p:cNvPr id="6" name="CuadroTexto 3">
            <a:extLst>
              <a:ext uri="{FF2B5EF4-FFF2-40B4-BE49-F238E27FC236}">
                <a16:creationId xmlns:a16="http://schemas.microsoft.com/office/drawing/2014/main" id="{BC65B93C-9C9C-9545-A10A-6D531B5AAFB9}"/>
              </a:ext>
            </a:extLst>
          </p:cNvPr>
          <p:cNvSpPr txBox="1"/>
          <p:nvPr/>
        </p:nvSpPr>
        <p:spPr>
          <a:xfrm>
            <a:off x="138282" y="1169134"/>
            <a:ext cx="875419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dirty="0"/>
              <a:t>agent-based model (ABM) </a:t>
            </a:r>
            <a:r>
              <a:rPr lang="en-US" sz="2400" dirty="0"/>
              <a:t>is a class of computational models for simulating the </a:t>
            </a:r>
            <a:r>
              <a:rPr lang="en-US" sz="2400" u="sng" dirty="0"/>
              <a:t>actions and interactions </a:t>
            </a:r>
            <a:r>
              <a:rPr lang="en-US" sz="2400" dirty="0"/>
              <a:t>of </a:t>
            </a:r>
            <a:r>
              <a:rPr lang="en-US" sz="2400" u="sng" dirty="0"/>
              <a:t>autonomous agents</a:t>
            </a:r>
            <a:r>
              <a:rPr lang="en-US" sz="2400" dirty="0"/>
              <a:t> (both individual or collective entities such as organizations or groups) with a view to assessing their effects on </a:t>
            </a:r>
            <a:r>
              <a:rPr lang="en-US" sz="2400" u="sng" dirty="0"/>
              <a:t>the system as a whole</a:t>
            </a:r>
            <a:r>
              <a:rPr lang="en-US" sz="2400" dirty="0"/>
              <a:t>.  </a:t>
            </a:r>
          </a:p>
          <a:p>
            <a:pPr lvl="1"/>
            <a:r>
              <a:rPr lang="en-US" sz="2400" dirty="0"/>
              <a:t>									- Wikipedia</a:t>
            </a:r>
          </a:p>
          <a:p>
            <a:endParaRPr lang="en-US" sz="2400" dirty="0"/>
          </a:p>
          <a:p>
            <a:r>
              <a:rPr lang="en-US" sz="2400" dirty="0"/>
              <a:t>Applied in various fields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Biology (e.g. epidemics)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Economics (e.g. Stock Trade)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Social Studies (e.g. Social Networks)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E537440-8D49-2E41-9BC0-09F1CFB5A8AA}"/>
              </a:ext>
            </a:extLst>
          </p:cNvPr>
          <p:cNvSpPr>
            <a:spLocks/>
          </p:cNvSpPr>
          <p:nvPr/>
        </p:nvSpPr>
        <p:spPr bwMode="auto">
          <a:xfrm>
            <a:off x="251520" y="288320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n-U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Agent based model</a:t>
            </a:r>
            <a:endParaRPr lang="en-US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550387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464646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Default">
      <a:majorFont>
        <a:latin typeface="Arial Narrow"/>
        <a:ea typeface="Arial Narrow"/>
        <a:cs typeface="Arial Narrow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Default - 1_Quote slide">
  <a:themeElements>
    <a:clrScheme name="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464646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Default - 1_Quote slide">
      <a:majorFont>
        <a:latin typeface="Arial Narrow"/>
        <a:ea typeface="Arial Narrow"/>
        <a:cs typeface="Arial Narrow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000000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6EA8ECB3752940964BE4F6F2A96433" ma:contentTypeVersion="2" ma:contentTypeDescription="Crear nuevo documento." ma:contentTypeScope="" ma:versionID="aa0d9fcbab622df3c6922161d86c2df8">
  <xsd:schema xmlns:xsd="http://www.w3.org/2001/XMLSchema" xmlns:xs="http://www.w3.org/2001/XMLSchema" xmlns:p="http://schemas.microsoft.com/office/2006/metadata/properties" xmlns:ns2="41deaed2-0a69-4219-9e4f-045dfe6a99b2" targetNamespace="http://schemas.microsoft.com/office/2006/metadata/properties" ma:root="true" ma:fieldsID="427e59206d012503289dc03a4a7c7186" ns2:_="">
    <xsd:import namespace="41deaed2-0a69-4219-9e4f-045dfe6a99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eaed2-0a69-4219-9e4f-045dfe6a99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65C771C9-F751-4D17-94C2-747EE268F0B3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41deaed2-0a69-4219-9e4f-045dfe6a99b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630020-D035-49C1-B619-DF404BB3A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deaed2-0a69-4219-9e4f-045dfe6a99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E797F4-9660-42E2-AAB8-C9BE9EA06C69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3701</TotalTime>
  <Words>421</Words>
  <Application>Microsoft Macintosh PowerPoint</Application>
  <PresentationFormat>On-screen Show (4:3)</PresentationFormat>
  <Paragraphs>97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Arial </vt:lpstr>
      <vt:lpstr>Arial Narrow</vt:lpstr>
      <vt:lpstr>Avenir Roman</vt:lpstr>
      <vt:lpstr>Unit</vt:lpstr>
      <vt:lpstr>Wingdings</vt:lpstr>
      <vt:lpstr>Default</vt:lpstr>
      <vt:lpstr>Default - 1_Quote slide</vt:lpstr>
      <vt:lpstr>Breakfastclub  How Personality Traits effect attention and happiness in a simulated classroom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Agent based models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asignatura</dc:title>
  <dc:subject/>
  <dc:creator>Manuel Pasieka</dc:creator>
  <cp:keywords/>
  <dc:description/>
  <cp:lastModifiedBy>Manuel Pasieka</cp:lastModifiedBy>
  <cp:revision>39</cp:revision>
  <dcterms:modified xsi:type="dcterms:W3CDTF">2019-11-03T04:09:33Z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SharedWithUsers">
    <vt:lpwstr>Montserrat Boix Teruel;Cristina Jiménez Hernández</vt:lpwstr>
  </property>
  <property fmtid="{D5CDD505-2E9C-101B-9397-08002B2CF9AE}" pid="3" name="SharedWithUsers">
    <vt:lpwstr>1683;#Montserrat Boix Teruel;#2148;#Cristina Jiménez Hernández</vt:lpwstr>
  </property>
</Properties>
</file>